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60" r:id="rId3"/>
    <p:sldId id="261" r:id="rId4"/>
    <p:sldId id="291" r:id="rId5"/>
    <p:sldId id="292" r:id="rId6"/>
    <p:sldId id="264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3" r:id="rId20"/>
    <p:sldId id="276" r:id="rId21"/>
    <p:sldId id="277" r:id="rId22"/>
    <p:sldId id="290" r:id="rId23"/>
    <p:sldId id="278" r:id="rId24"/>
    <p:sldId id="279" r:id="rId25"/>
    <p:sldId id="280" r:id="rId26"/>
    <p:sldId id="281" r:id="rId27"/>
    <p:sldId id="282" r:id="rId28"/>
    <p:sldId id="284" r:id="rId29"/>
    <p:sldId id="289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1"/>
    <p:restoredTop sz="94627"/>
  </p:normalViewPr>
  <p:slideViewPr>
    <p:cSldViewPr snapToGrid="0" snapToObjects="1">
      <p:cViewPr varScale="1">
        <p:scale>
          <a:sx n="85" d="100"/>
          <a:sy n="85" d="100"/>
        </p:scale>
        <p:origin x="14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4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4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6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screen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screen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5/29/18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uricata-ids.org/doc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6058-F05A-EC43-B4B2-BB62523E1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Malware analysis and </a:t>
            </a:r>
            <a:r>
              <a:rPr lang="en-US" dirty="0" err="1"/>
              <a:t>Suricata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466E8-3775-1A4A-B935-B44CDE18E3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Lesson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9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D484-18CC-364B-B866-1C089DDF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malware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9BFCC-A20B-5B40-89F6-0B2C9B464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malware analysis skills to generate malicious traffic</a:t>
            </a:r>
          </a:p>
          <a:p>
            <a:pPr lvl="1"/>
            <a:r>
              <a:rPr lang="en-US" dirty="0"/>
              <a:t>This can be used to create </a:t>
            </a:r>
            <a:r>
              <a:rPr lang="en-US" dirty="0" err="1"/>
              <a:t>Suricata</a:t>
            </a:r>
            <a:r>
              <a:rPr lang="en-US" dirty="0"/>
              <a:t> signatures off of</a:t>
            </a:r>
          </a:p>
          <a:p>
            <a:pPr lvl="1"/>
            <a:endParaRPr lang="en-US" dirty="0"/>
          </a:p>
          <a:p>
            <a:r>
              <a:rPr lang="en-US" dirty="0"/>
              <a:t>However, this can be trickier than it sounds…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Malware may not generate network traffic for a variety of reasons</a:t>
            </a:r>
          </a:p>
          <a:p>
            <a:pPr lvl="1"/>
            <a:r>
              <a:rPr lang="en-US" dirty="0"/>
              <a:t>Detects that it’s being analyzed – anti-analysis</a:t>
            </a:r>
          </a:p>
          <a:p>
            <a:pPr lvl="1"/>
            <a:r>
              <a:rPr lang="en-US" dirty="0"/>
              <a:t>It doesn’t actually have a network component (but how’d it get there then?)</a:t>
            </a:r>
          </a:p>
          <a:p>
            <a:pPr lvl="1"/>
            <a:r>
              <a:rPr lang="en-US" dirty="0"/>
              <a:t>Dead C2 (domains down, hosts no longer active,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Misconfigurations on the analysts part – no route to the internet, missing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CE03-DF2D-BF42-800F-12273DDE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 – advanced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EF614-5A83-174E-9E1E-CF666D6B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have to utilize advanced static and dynamic techniques to figure out what malware is doing and find data to signature on</a:t>
            </a:r>
          </a:p>
          <a:p>
            <a:pPr lvl="1"/>
            <a:r>
              <a:rPr lang="en-US" dirty="0"/>
              <a:t>This may also uncover additional IOCs that other techniques may miss</a:t>
            </a:r>
          </a:p>
          <a:p>
            <a:pPr lvl="1"/>
            <a:endParaRPr lang="en-US" dirty="0"/>
          </a:p>
          <a:p>
            <a:r>
              <a:rPr lang="en-US" dirty="0"/>
              <a:t>What does this mean?</a:t>
            </a:r>
          </a:p>
          <a:p>
            <a:pPr lvl="1"/>
            <a:r>
              <a:rPr lang="en-US" dirty="0"/>
              <a:t>strings, PE Studio, sandboxes</a:t>
            </a:r>
          </a:p>
          <a:p>
            <a:pPr lvl="1"/>
            <a:r>
              <a:rPr lang="en-US" dirty="0"/>
              <a:t>Identifying and defeating obfuscation</a:t>
            </a:r>
          </a:p>
          <a:p>
            <a:pPr lvl="1"/>
            <a:r>
              <a:rPr lang="en-US" dirty="0"/>
              <a:t>Going for the win with IDA Pro / </a:t>
            </a:r>
            <a:r>
              <a:rPr lang="en-US" dirty="0" err="1"/>
              <a:t>WinDbg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Goal – understand how malware communicates</a:t>
            </a:r>
          </a:p>
        </p:txBody>
      </p:sp>
    </p:spTree>
    <p:extLst>
      <p:ext uri="{BB962C8B-B14F-4D97-AF65-F5344CB8AC3E}">
        <p14:creationId xmlns:p14="http://schemas.microsoft.com/office/powerpoint/2010/main" val="6089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4B04-850A-8A40-84D7-29E45757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6A8AD-7697-E74D-83E9-3EDF8872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Malicious Office Document</a:t>
            </a:r>
          </a:p>
          <a:p>
            <a:pPr lvl="1"/>
            <a:r>
              <a:rPr lang="en-US" dirty="0"/>
              <a:t>MD5: 748ef5288c8388d43a89515ef43457a0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82448-063D-7E42-84C2-EF4CAF21F6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497" y="2996222"/>
            <a:ext cx="9129823" cy="37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9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A7EB-ECC1-F742-A8A7-BE2E619A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661C2-D668-AC49-97F5-095FF08B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19" y="645549"/>
            <a:ext cx="8355585" cy="52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3729-89A2-254C-8829-B029F654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421E2-B75B-CC4D-8681-DBFC4124CB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99" y="2093976"/>
            <a:ext cx="11766698" cy="3237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784FB-63AA-D24B-ADDE-3D9DD207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38" y="3280403"/>
            <a:ext cx="6108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9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003F-69D3-ED46-8864-505D639C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90BA2-582D-A84D-AA95-3FDC3ACC1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with some simple macro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this case, macros are obfuscated but not the domains used</a:t>
            </a:r>
          </a:p>
          <a:p>
            <a:pPr lvl="1"/>
            <a:r>
              <a:rPr lang="en-US" dirty="0"/>
              <a:t>OLEDUMP by Didier Stevens to extract and inspect the macros</a:t>
            </a:r>
          </a:p>
          <a:p>
            <a:pPr lvl="1"/>
            <a:r>
              <a:rPr lang="en-US" dirty="0"/>
              <a:t>Other tools allow for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C9FF-703A-C143-91D6-60353490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56" y="2769338"/>
            <a:ext cx="9299938" cy="11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4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FEB6-2800-464C-9DE5-AAB89D59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Won’t always be that easy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C0025-E4FA-B64F-88D4-A59C038F70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36" y="2093976"/>
            <a:ext cx="11873023" cy="32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9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C178-BF84-5D4C-ABE5-18C4C14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xor</a:t>
            </a:r>
            <a:r>
              <a:rPr lang="en-US" dirty="0"/>
              <a:t>-encoded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178F-0D78-D440-A464-C57822533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A5E9A-BD24-8345-919D-DA509C77DC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32" y="2656576"/>
            <a:ext cx="8495027" cy="2547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81FB-C66B-2F4C-A563-AAB32A190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28" y="5447441"/>
            <a:ext cx="5600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DB76-A392-484D-BE18-32EE458F5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xor</a:t>
            </a:r>
            <a:r>
              <a:rPr lang="en-US" dirty="0"/>
              <a:t>-encoded domains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6ADC0-E336-D241-AE10-15265BC416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56" y="2475985"/>
            <a:ext cx="11248081" cy="224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5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BFB1-AB30-A24C-8DD9-3648BF78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suricata</a:t>
            </a:r>
            <a:r>
              <a:rPr lang="en-US" dirty="0"/>
              <a:t> crash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83D6E-1540-CD47-A836-1E4CA902B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 and configuration is not the focus of this talk</a:t>
            </a:r>
          </a:p>
          <a:p>
            <a:pPr lvl="1"/>
            <a:r>
              <a:rPr lang="en-US" dirty="0">
                <a:hlinkClick r:id="rId2"/>
              </a:rPr>
              <a:t>https://suricata-ids.org/docs/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Primary configuration located at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suricata</a:t>
            </a:r>
            <a:r>
              <a:rPr lang="en-US" dirty="0"/>
              <a:t>/</a:t>
            </a:r>
            <a:r>
              <a:rPr lang="en-US" dirty="0" err="1"/>
              <a:t>suricata.yaml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just gets us off the ground – far more to consider if you’re deploying a sensor</a:t>
            </a:r>
          </a:p>
          <a:p>
            <a:pPr lvl="1"/>
            <a:r>
              <a:rPr lang="en-US" dirty="0"/>
              <a:t>Our workflow is analyze PCAP/malware, write rule, test in </a:t>
            </a:r>
            <a:r>
              <a:rPr lang="en-US" dirty="0" err="1"/>
              <a:t>Suricata</a:t>
            </a:r>
            <a:r>
              <a:rPr lang="en-US" dirty="0"/>
              <a:t> (offline mode)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560DD-9230-BE40-B8E1-9C765485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Suricata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0001D-B9FF-124C-BBFD-5AACBF44D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dirty="0"/>
              <a:t>Open-source (open-community) IDS / IPS / NSM</a:t>
            </a:r>
          </a:p>
          <a:p>
            <a:pPr lvl="1"/>
            <a:r>
              <a:rPr lang="en-US" dirty="0"/>
              <a:t>Real-time instruction detection</a:t>
            </a:r>
          </a:p>
          <a:p>
            <a:pPr lvl="1"/>
            <a:r>
              <a:rPr lang="en-US" dirty="0"/>
              <a:t>Inline intrusion prevention</a:t>
            </a:r>
          </a:p>
          <a:p>
            <a:pPr lvl="1"/>
            <a:r>
              <a:rPr lang="en-US" dirty="0"/>
              <a:t>network security monitoring</a:t>
            </a:r>
          </a:p>
          <a:p>
            <a:pPr lvl="1"/>
            <a:r>
              <a:rPr lang="en-US" dirty="0"/>
              <a:t>Offline PCAP processing </a:t>
            </a:r>
          </a:p>
          <a:p>
            <a:pPr lvl="1"/>
            <a:endParaRPr lang="en-US" dirty="0"/>
          </a:p>
          <a:p>
            <a:r>
              <a:rPr lang="en-US" dirty="0"/>
              <a:t>Inspects traffic using rules and signature language</a:t>
            </a:r>
          </a:p>
          <a:p>
            <a:pPr lvl="1"/>
            <a:r>
              <a:rPr lang="en-US" dirty="0"/>
              <a:t>Extensible through </a:t>
            </a:r>
            <a:r>
              <a:rPr lang="en-US" dirty="0" err="1"/>
              <a:t>Lua</a:t>
            </a:r>
            <a:r>
              <a:rPr lang="en-US" dirty="0"/>
              <a:t> scripting</a:t>
            </a:r>
          </a:p>
          <a:p>
            <a:pPr lvl="1"/>
            <a:endParaRPr lang="en-US" dirty="0"/>
          </a:p>
          <a:p>
            <a:r>
              <a:rPr lang="en-US" dirty="0"/>
              <a:t>Supports a variety of output formats such as JSON</a:t>
            </a:r>
          </a:p>
          <a:p>
            <a:pPr lvl="1"/>
            <a:r>
              <a:rPr lang="en-US" dirty="0"/>
              <a:t>Easy integration into existing SIEMs, </a:t>
            </a:r>
            <a:r>
              <a:rPr lang="en-US" dirty="0" err="1"/>
              <a:t>Splunk</a:t>
            </a:r>
            <a:r>
              <a:rPr lang="en-US" dirty="0"/>
              <a:t>, </a:t>
            </a:r>
            <a:r>
              <a:rPr lang="en-US" dirty="0" err="1"/>
              <a:t>Logstatck</a:t>
            </a:r>
            <a:r>
              <a:rPr lang="en-US" dirty="0"/>
              <a:t>/</a:t>
            </a:r>
            <a:r>
              <a:rPr lang="en-US" dirty="0" err="1"/>
              <a:t>Elasticstack</a:t>
            </a:r>
            <a:r>
              <a:rPr lang="en-US" dirty="0"/>
              <a:t>, </a:t>
            </a:r>
            <a:r>
              <a:rPr lang="en-US" dirty="0" err="1"/>
              <a:t>Kibana</a:t>
            </a:r>
            <a:endParaRPr lang="en-US" dirty="0"/>
          </a:p>
        </p:txBody>
      </p:sp>
      <p:pic>
        <p:nvPicPr>
          <p:cNvPr id="1026" name="Picture 2" descr="https://idsips.files.wordpress.com/2015/10/suri-400x400.png?w=300">
            <a:extLst>
              <a:ext uri="{FF2B5EF4-FFF2-40B4-BE49-F238E27FC236}">
                <a16:creationId xmlns:a16="http://schemas.microsoft.com/office/drawing/2014/main" id="{9FD53AE6-B1CE-BE43-A965-4C694248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3986" y="812461"/>
            <a:ext cx="2111433" cy="211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ISF">
            <a:extLst>
              <a:ext uri="{FF2B5EF4-FFF2-40B4-BE49-F238E27FC236}">
                <a16:creationId xmlns:a16="http://schemas.microsoft.com/office/drawing/2014/main" id="{28F06C9F-1EBE-B841-B83E-B8DA281B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0352" y="3251723"/>
            <a:ext cx="22987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2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0351-4735-D64B-A3F2-5D5A7FD9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</a:t>
            </a:r>
            <a:r>
              <a:rPr lang="en-US" dirty="0"/>
              <a:t> essentials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F38C4-BA5C-2840-BBD6-52EA984CC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$HOME_NET / $EXTERNAL_NET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62A26-940D-9948-874E-F9B9F6D55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095" y="2809790"/>
            <a:ext cx="80518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41E5-ED70-524F-B06B-ECA0F5DC7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</a:t>
            </a:r>
            <a:r>
              <a:rPr lang="en-US" dirty="0"/>
              <a:t> essentials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4EDD1-7931-F34D-9BF7-364087BEF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4400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Location of rules you want enabled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rules.emergingthreats.net</a:t>
            </a:r>
            <a:r>
              <a:rPr lang="en-US" dirty="0"/>
              <a:t>/open/</a:t>
            </a:r>
            <a:r>
              <a:rPr lang="en-US" dirty="0" err="1"/>
              <a:t>suricata</a:t>
            </a:r>
            <a:r>
              <a:rPr lang="en-US" dirty="0"/>
              <a:t>/rules/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6FF39-8457-AD4C-B17A-2A4959746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23" y="2589255"/>
            <a:ext cx="9682863" cy="33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C13E-4C90-9346-A7E3-D77138C6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aside -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214ED-0D3E-FC47-A012-6F45E2EC37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27" y="1935386"/>
            <a:ext cx="9266791" cy="49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14B0-3FD9-DD45-BE23-8EF37E75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profiling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B019EE-B1BF-CF4E-B099-4AF0B6FD7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34" y="2514107"/>
            <a:ext cx="11725028" cy="1538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1E69EE-C1E9-6B48-98ED-269C7E87E302}"/>
              </a:ext>
            </a:extLst>
          </p:cNvPr>
          <p:cNvSpPr txBox="1"/>
          <p:nvPr/>
        </p:nvSpPr>
        <p:spPr>
          <a:xfrm>
            <a:off x="1359243" y="4473148"/>
            <a:ext cx="582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Information will be found at the log location: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C8686-C628-2F48-8D49-8BDD8C1FE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4" y="5144878"/>
            <a:ext cx="11615317" cy="6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2CA6-6AC6-E34E-8DB4-7A096516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8A505-7E2A-894D-9132-4567A14103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069" y="2654976"/>
            <a:ext cx="11289957" cy="21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9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290C-E8FE-D149-B175-FF8A6DA7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6F5FC-19EA-4D43-8E5A-DBD4A33E7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action</a:t>
            </a:r>
          </a:p>
          <a:p>
            <a:pPr lvl="1"/>
            <a:r>
              <a:rPr lang="en-US" dirty="0"/>
              <a:t>ALERT, Pass, Drop, Reject</a:t>
            </a:r>
          </a:p>
          <a:p>
            <a:pPr lvl="1"/>
            <a:endParaRPr lang="en-US" dirty="0"/>
          </a:p>
          <a:p>
            <a:r>
              <a:rPr lang="en-US" dirty="0"/>
              <a:t>Rule Protocol</a:t>
            </a:r>
          </a:p>
          <a:p>
            <a:pPr lvl="1"/>
            <a:r>
              <a:rPr lang="en-US" dirty="0"/>
              <a:t>TCP, UDP, ICMP, IP</a:t>
            </a:r>
          </a:p>
          <a:p>
            <a:pPr lvl="1"/>
            <a:r>
              <a:rPr lang="en-US" dirty="0"/>
              <a:t>TLS, HTTP, FTP, SMB, DNS, SMTP</a:t>
            </a:r>
          </a:p>
          <a:p>
            <a:pPr lvl="1"/>
            <a:endParaRPr lang="en-US" dirty="0"/>
          </a:p>
          <a:p>
            <a:r>
              <a:rPr lang="en-US" dirty="0"/>
              <a:t>Source &amp; Destination</a:t>
            </a:r>
          </a:p>
          <a:p>
            <a:pPr lvl="1"/>
            <a:r>
              <a:rPr lang="en-US" dirty="0"/>
              <a:t>from </a:t>
            </a:r>
            <a:r>
              <a:rPr lang="en-US" dirty="0" err="1"/>
              <a:t>ip</a:t>
            </a:r>
            <a:r>
              <a:rPr lang="en-US" dirty="0"/>
              <a:t>/port -&gt; to </a:t>
            </a:r>
            <a:r>
              <a:rPr lang="en-US" dirty="0" err="1"/>
              <a:t>ip</a:t>
            </a:r>
            <a:r>
              <a:rPr lang="en-US" dirty="0"/>
              <a:t>/port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1139D-A195-E648-AA2D-46394293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7" y="5443785"/>
            <a:ext cx="9359426" cy="11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6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C8EB-0057-8740-84E7-F1CD3D27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5C294-469F-C647-9358-11B7C9818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Messages</a:t>
            </a:r>
          </a:p>
          <a:p>
            <a:pPr lvl="1"/>
            <a:r>
              <a:rPr lang="en-US" dirty="0"/>
              <a:t>important for analyst and logging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Rule Flow &amp; Options</a:t>
            </a:r>
          </a:p>
          <a:p>
            <a:pPr lvl="1"/>
            <a:r>
              <a:rPr lang="en-US" dirty="0"/>
              <a:t>uses flow keyword </a:t>
            </a:r>
          </a:p>
          <a:p>
            <a:pPr lvl="2"/>
            <a:r>
              <a:rPr lang="en-US" dirty="0" err="1"/>
              <a:t>to_server</a:t>
            </a:r>
            <a:r>
              <a:rPr lang="en-US" dirty="0"/>
              <a:t>, </a:t>
            </a:r>
            <a:r>
              <a:rPr lang="en-US" dirty="0" err="1"/>
              <a:t>from_server</a:t>
            </a:r>
            <a:r>
              <a:rPr lang="en-US" dirty="0"/>
              <a:t>, </a:t>
            </a:r>
            <a:r>
              <a:rPr lang="en-US" dirty="0" err="1"/>
              <a:t>to_client</a:t>
            </a:r>
            <a:r>
              <a:rPr lang="en-US" dirty="0"/>
              <a:t>, </a:t>
            </a:r>
            <a:r>
              <a:rPr lang="en-US" dirty="0" err="1"/>
              <a:t>from_client</a:t>
            </a:r>
            <a:endParaRPr lang="en-US" dirty="0"/>
          </a:p>
          <a:p>
            <a:pPr lvl="2"/>
            <a:r>
              <a:rPr lang="en-US" dirty="0"/>
              <a:t>established (or stateless, </a:t>
            </a:r>
            <a:r>
              <a:rPr lang="en-US" dirty="0" err="1"/>
              <a:t>only_stream</a:t>
            </a:r>
            <a:r>
              <a:rPr lang="en-US" dirty="0"/>
              <a:t>, </a:t>
            </a:r>
            <a:r>
              <a:rPr lang="en-US" dirty="0" err="1"/>
              <a:t>no_stream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For example, UDP only state the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04239-B4E8-A848-8DF8-FA44F6E2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02" y="2918905"/>
            <a:ext cx="11563586" cy="8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8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EA11-0753-E748-9134-1A584B7E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5AEE-4A3E-DD48-95D7-9E70C4BCB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Rule Matching</a:t>
            </a:r>
          </a:p>
          <a:p>
            <a:pPr lvl="1"/>
            <a:r>
              <a:rPr lang="en-US" dirty="0"/>
              <a:t>You can match content in a variety of ways – </a:t>
            </a:r>
            <a:r>
              <a:rPr lang="en-US" dirty="0" err="1"/>
              <a:t>ascii</a:t>
            </a:r>
            <a:r>
              <a:rPr lang="en-US" dirty="0"/>
              <a:t>, hex, combo</a:t>
            </a:r>
          </a:p>
          <a:p>
            <a:pPr lvl="1"/>
            <a:endParaRPr lang="en-US" dirty="0"/>
          </a:p>
          <a:p>
            <a:r>
              <a:rPr lang="en-US" dirty="0"/>
              <a:t>Buffers are available in the newer versions of </a:t>
            </a:r>
            <a:r>
              <a:rPr lang="en-US" dirty="0" err="1"/>
              <a:t>Suricata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Distance</a:t>
            </a:r>
          </a:p>
          <a:p>
            <a:pPr lvl="1"/>
            <a:r>
              <a:rPr lang="en-US" dirty="0"/>
              <a:t>number of bytes between one content match and the preceding content match</a:t>
            </a:r>
          </a:p>
          <a:p>
            <a:pPr lvl="1"/>
            <a:endParaRPr lang="en-US" dirty="0"/>
          </a:p>
          <a:p>
            <a:r>
              <a:rPr lang="en-US" dirty="0" err="1"/>
              <a:t>isdataat</a:t>
            </a:r>
            <a:endParaRPr lang="en-US" dirty="0"/>
          </a:p>
          <a:p>
            <a:pPr lvl="1"/>
            <a:r>
              <a:rPr lang="en-US" dirty="0"/>
              <a:t>allows engine to determine if data is (or isn’t) at a specific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40B43-AAB3-6F42-BDDD-61E110896C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44" y="3635743"/>
            <a:ext cx="10646004" cy="7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4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22C0-FA36-0241-A187-255F7984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Sig!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AD581-9018-0A4B-96BC-21F29A191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– Malicious Office doc (MD5: ef75e6dd0d3069cb68f4fbf338761336)</a:t>
            </a:r>
          </a:p>
          <a:p>
            <a:pPr lvl="1"/>
            <a:r>
              <a:rPr lang="en-US" dirty="0"/>
              <a:t>macros retrieve another stage – PE file (exe)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004A4-66F7-354F-8972-F0D0A19D0A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69" y="3054284"/>
            <a:ext cx="10020635" cy="34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5DDCF-D47A-464A-B271-DF37CE75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4E5C-9582-B54F-8217-471D6FF8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Generated traffic – but when it was still active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B4E51-F2B3-C443-8535-893DA9E554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77" y="2814943"/>
            <a:ext cx="10468351" cy="33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5658-A706-554A-BE6C-5FE3CF7C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63736-3670-B746-9374-F3E8D540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09" y="192346"/>
            <a:ext cx="11693575" cy="5792817"/>
          </a:xfrm>
        </p:spPr>
      </p:pic>
    </p:spTree>
    <p:extLst>
      <p:ext uri="{BB962C8B-B14F-4D97-AF65-F5344CB8AC3E}">
        <p14:creationId xmlns:p14="http://schemas.microsoft.com/office/powerpoint/2010/main" val="108528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BAF91-80B9-F542-A02F-D1DE3B60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5F82-B9D1-E042-AEA0-CC64B025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754DA-2751-D541-A8B4-E9CA40BDC3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3" y="1865291"/>
            <a:ext cx="11808549" cy="1537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FFB3E-A18D-1842-9BCE-67720EAD62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034" y="3285980"/>
            <a:ext cx="9011865" cy="342782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4AE48E-1E67-A94F-9D9A-72F253FFE95B}"/>
              </a:ext>
            </a:extLst>
          </p:cNvPr>
          <p:cNvSpPr/>
          <p:nvPr/>
        </p:nvSpPr>
        <p:spPr>
          <a:xfrm>
            <a:off x="1197429" y="5192486"/>
            <a:ext cx="2982685" cy="108857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2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6546-291F-A840-B639-BFCAD4E3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6AB4-8FD1-3D42-ADCF-D78C3680C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56580-C975-EA4D-9BA1-7BDB5BC7D3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56" y="484632"/>
            <a:ext cx="12119644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7031-C7F9-304D-9142-F503D2E0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C408B-0DCF-AE44-A477-12C4BEC889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37" y="2121408"/>
            <a:ext cx="11221039" cy="37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8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73B-993C-154D-84D7-A184CC0D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time!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F15A2-270D-674C-B1A3-516CFC57B472}"/>
              </a:ext>
            </a:extLst>
          </p:cNvPr>
          <p:cNvSpPr txBox="1"/>
          <p:nvPr/>
        </p:nvSpPr>
        <p:spPr>
          <a:xfrm>
            <a:off x="2978870" y="2941163"/>
            <a:ext cx="5378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742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1A24-6B81-304F-9E93-7491312D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Suricata</a:t>
            </a:r>
            <a:r>
              <a:rPr lang="en-US" dirty="0"/>
              <a:t> w/ </a:t>
            </a:r>
            <a:r>
              <a:rPr lang="en-US" dirty="0" err="1"/>
              <a:t>PFsense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217EB-FC4F-2749-84F6-D62B4340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33" y="1871133"/>
            <a:ext cx="7772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22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8289-0078-064E-92B2-F24C6439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Suricata</a:t>
            </a:r>
            <a:r>
              <a:rPr lang="en-US" dirty="0"/>
              <a:t> w/ Cuckoo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50D06-B895-F94A-8844-D4D54237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98" y="2668243"/>
            <a:ext cx="11146208" cy="3468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C9C64-2246-214B-AAB8-8680FF64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2" y="1888008"/>
            <a:ext cx="11113239" cy="36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0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067E-003E-104A-8C1A-754E78DC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19C57-970F-6144-9A94-D156B92AF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Talking about </a:t>
            </a:r>
            <a:r>
              <a:rPr lang="en-US" dirty="0" err="1"/>
              <a:t>Suricata</a:t>
            </a:r>
            <a:r>
              <a:rPr lang="en-US" dirty="0"/>
              <a:t> – which is a NETWORK security tool</a:t>
            </a:r>
          </a:p>
          <a:p>
            <a:pPr lvl="1"/>
            <a:r>
              <a:rPr lang="en-US" dirty="0"/>
              <a:t>Our focus will be on writing network-based signatures</a:t>
            </a:r>
          </a:p>
          <a:p>
            <a:pPr lvl="1"/>
            <a:endParaRPr lang="en-US" dirty="0"/>
          </a:p>
          <a:p>
            <a:r>
              <a:rPr lang="en-US" dirty="0"/>
              <a:t>Important to be able to analyze network traffic</a:t>
            </a:r>
          </a:p>
          <a:p>
            <a:pPr lvl="1"/>
            <a:r>
              <a:rPr lang="en-US" dirty="0"/>
              <a:t>We’ll primarily do this through the analysis of PCAPs (packet captures)</a:t>
            </a:r>
          </a:p>
          <a:p>
            <a:pPr lvl="1"/>
            <a:r>
              <a:rPr lang="en-US" dirty="0"/>
              <a:t>And accomplish this by using Wireshark</a:t>
            </a:r>
          </a:p>
          <a:p>
            <a:pPr lvl="1"/>
            <a:r>
              <a:rPr lang="en-US" dirty="0"/>
              <a:t>Workflow will depend on where the PCAP is coming from</a:t>
            </a:r>
          </a:p>
          <a:p>
            <a:pPr lvl="1"/>
            <a:endParaRPr lang="en-US" dirty="0"/>
          </a:p>
          <a:p>
            <a:r>
              <a:rPr lang="en-US" dirty="0"/>
              <a:t>How can we leverage malware analysis skills to develop effective </a:t>
            </a:r>
            <a:r>
              <a:rPr lang="en-US" dirty="0" err="1"/>
              <a:t>Suricata</a:t>
            </a:r>
            <a:r>
              <a:rPr lang="en-US" dirty="0"/>
              <a:t> rules?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36F1-F284-A345-82FA-597E481BE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A9B98-EF77-7749-85BD-FEF16891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 be familiar with a variety of tools</a:t>
            </a:r>
          </a:p>
          <a:p>
            <a:pPr lvl="1"/>
            <a:r>
              <a:rPr lang="en-US" dirty="0"/>
              <a:t>Wireshark – graphical packet analysis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A8BE9-8057-2548-975A-0928BE133A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254" y="2860158"/>
            <a:ext cx="6427728" cy="38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0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D0B5-50A6-344F-B3A1-BA761F60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Encounter encoding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A3908-1746-904F-9BD4-A5B6354E4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ASCII</a:t>
            </a:r>
          </a:p>
          <a:p>
            <a:pPr lvl="1"/>
            <a:r>
              <a:rPr lang="en-US" dirty="0"/>
              <a:t>Usually easy to read</a:t>
            </a:r>
          </a:p>
          <a:p>
            <a:pPr lvl="1"/>
            <a:endParaRPr lang="en-US" dirty="0"/>
          </a:p>
          <a:p>
            <a:r>
              <a:rPr lang="en-US" dirty="0"/>
              <a:t>Hex</a:t>
            </a:r>
          </a:p>
          <a:p>
            <a:pPr lvl="1"/>
            <a:r>
              <a:rPr lang="en-US" dirty="0"/>
              <a:t>0-9A-F (aka base 16)</a:t>
            </a:r>
          </a:p>
          <a:p>
            <a:pPr lvl="1"/>
            <a:endParaRPr lang="en-US" dirty="0"/>
          </a:p>
          <a:p>
            <a:r>
              <a:rPr lang="en-US" dirty="0"/>
              <a:t>Base64</a:t>
            </a:r>
          </a:p>
          <a:p>
            <a:pPr lvl="1"/>
            <a:r>
              <a:rPr lang="en-US" dirty="0"/>
              <a:t>Used to transport binary data in a limited character set</a:t>
            </a:r>
          </a:p>
          <a:p>
            <a:pPr lvl="1"/>
            <a:endParaRPr lang="en-US" dirty="0"/>
          </a:p>
          <a:p>
            <a:r>
              <a:rPr lang="en-US" dirty="0"/>
              <a:t>Compression</a:t>
            </a:r>
          </a:p>
          <a:p>
            <a:pPr lvl="1"/>
            <a:r>
              <a:rPr lang="en-US" dirty="0"/>
              <a:t>May find things like GZIP in HTTP response</a:t>
            </a:r>
          </a:p>
        </p:txBody>
      </p:sp>
    </p:spTree>
    <p:extLst>
      <p:ext uri="{BB962C8B-B14F-4D97-AF65-F5344CB8AC3E}">
        <p14:creationId xmlns:p14="http://schemas.microsoft.com/office/powerpoint/2010/main" val="161846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D080-3ECD-C843-9720-F1D9561A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encounter encoding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75699-F004-E040-89CC-CE2C33AE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Decimal</a:t>
            </a:r>
          </a:p>
          <a:p>
            <a:pPr lvl="1"/>
            <a:r>
              <a:rPr lang="en-US" dirty="0"/>
              <a:t>0-9</a:t>
            </a:r>
          </a:p>
          <a:p>
            <a:pPr lvl="1"/>
            <a:endParaRPr lang="en-US" dirty="0"/>
          </a:p>
          <a:p>
            <a:r>
              <a:rPr lang="en-US" dirty="0"/>
              <a:t>URL Encoding / Percent Encoding</a:t>
            </a:r>
          </a:p>
          <a:p>
            <a:pPr lvl="1"/>
            <a:r>
              <a:rPr lang="en-US" dirty="0"/>
              <a:t>ASCII characters + Hex values preceded by a percent (%) sign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6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1270</TotalTime>
  <Words>758</Words>
  <Application>Microsoft Macintosh PowerPoint</Application>
  <PresentationFormat>Widescreen</PresentationFormat>
  <Paragraphs>161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Rockwell</vt:lpstr>
      <vt:lpstr>Rockwell Condensed</vt:lpstr>
      <vt:lpstr>Rockwell Extra Bold</vt:lpstr>
      <vt:lpstr>Wingdings</vt:lpstr>
      <vt:lpstr>Wood Type</vt:lpstr>
      <vt:lpstr>Malware analysis and Suricata</vt:lpstr>
      <vt:lpstr>What is Suricata?</vt:lpstr>
      <vt:lpstr>PowerPoint Presentation</vt:lpstr>
      <vt:lpstr>Suricata w/ PFsense</vt:lpstr>
      <vt:lpstr>Suricata w/ Cuckoo</vt:lpstr>
      <vt:lpstr>What are we going to cover?</vt:lpstr>
      <vt:lpstr>Malware analysis</vt:lpstr>
      <vt:lpstr>May Encounter encoding schemes</vt:lpstr>
      <vt:lpstr>may encounter encoding schemes</vt:lpstr>
      <vt:lpstr>generating malware traffic</vt:lpstr>
      <vt:lpstr>Ma – advanced analysis</vt:lpstr>
      <vt:lpstr>Example</vt:lpstr>
      <vt:lpstr>Example</vt:lpstr>
      <vt:lpstr>Example</vt:lpstr>
      <vt:lpstr>example</vt:lpstr>
      <vt:lpstr>Won’t always be that easy</vt:lpstr>
      <vt:lpstr>Simple xor-encoded domains</vt:lpstr>
      <vt:lpstr>simple xor-encoded domains</vt:lpstr>
      <vt:lpstr>suricata crash course</vt:lpstr>
      <vt:lpstr>Config essentials</vt:lpstr>
      <vt:lpstr>config essentials</vt:lpstr>
      <vt:lpstr>A brief aside - rules</vt:lpstr>
      <vt:lpstr>Rule profiling</vt:lpstr>
      <vt:lpstr>Rule basics</vt:lpstr>
      <vt:lpstr>Rule basics</vt:lpstr>
      <vt:lpstr>rule basics</vt:lpstr>
      <vt:lpstr>rule basics</vt:lpstr>
      <vt:lpstr>Write a Sig!</vt:lpstr>
      <vt:lpstr>sig dev</vt:lpstr>
      <vt:lpstr>Sig Dev</vt:lpstr>
      <vt:lpstr>sig dev</vt:lpstr>
      <vt:lpstr>Rule testing</vt:lpstr>
      <vt:lpstr>Thanks for your time!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analysis and Suricata</dc:title>
  <dc:creator>Josh Stroschein</dc:creator>
  <cp:lastModifiedBy>Demott, Jared</cp:lastModifiedBy>
  <cp:revision>37</cp:revision>
  <dcterms:created xsi:type="dcterms:W3CDTF">2018-02-12T03:29:15Z</dcterms:created>
  <dcterms:modified xsi:type="dcterms:W3CDTF">2018-05-29T13:13:36Z</dcterms:modified>
</cp:coreProperties>
</file>